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9"/>
  </p:notesMasterIdLst>
  <p:handoutMasterIdLst>
    <p:handoutMasterId r:id="rId20"/>
  </p:handoutMasterIdLst>
  <p:sldIdLst>
    <p:sldId id="275" r:id="rId2"/>
    <p:sldId id="257" r:id="rId3"/>
    <p:sldId id="276" r:id="rId4"/>
    <p:sldId id="277" r:id="rId5"/>
    <p:sldId id="278" r:id="rId6"/>
    <p:sldId id="279" r:id="rId7"/>
    <p:sldId id="280" r:id="rId8"/>
    <p:sldId id="272" r:id="rId9"/>
    <p:sldId id="285" r:id="rId10"/>
    <p:sldId id="282" r:id="rId11"/>
    <p:sldId id="273" r:id="rId12"/>
    <p:sldId id="283" r:id="rId13"/>
    <p:sldId id="266" r:id="rId14"/>
    <p:sldId id="284" r:id="rId15"/>
    <p:sldId id="274" r:id="rId16"/>
    <p:sldId id="271" r:id="rId17"/>
    <p:sldId id="28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00"/>
    <a:srgbClr val="0EAE9F"/>
    <a:srgbClr val="13B09B"/>
    <a:srgbClr val="0290F8"/>
    <a:srgbClr val="FE59D0"/>
    <a:srgbClr val="F55455"/>
    <a:srgbClr val="FF9732"/>
    <a:srgbClr val="02B64E"/>
    <a:srgbClr val="1BCFE9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3"/>
  </p:normalViewPr>
  <p:slideViewPr>
    <p:cSldViewPr snapToGrid="0" snapToObjects="1">
      <p:cViewPr varScale="1">
        <p:scale>
          <a:sx n="82" d="100"/>
          <a:sy n="82" d="100"/>
        </p:scale>
        <p:origin x="97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ubtitle 1">
            <a:extLst>
              <a:ext uri="{FF2B5EF4-FFF2-40B4-BE49-F238E27FC236}">
                <a16:creationId xmlns=""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3200" b="1" dirty="0" smtClean="0"/>
              <a:t>УРОКИ</a:t>
            </a:r>
            <a:r>
              <a:rPr lang="ru-RU" sz="3200" b="1" baseline="0" dirty="0" smtClean="0"/>
              <a:t> ПО </a:t>
            </a:r>
            <a:r>
              <a:rPr lang="en-US" sz="3200" b="1" dirty="0" smtClean="0"/>
              <a:t>SPIKE PRIME</a:t>
            </a:r>
            <a:endParaRPr lang="en-US" sz="3200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=""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692F0F6-55AF-4824-99CB-E83F101B1EC4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="" xmlns:a16="http://schemas.microsoft.com/office/drawing/2014/main" id="{5D287EC6-F8B0-448E-8D55-DF322AE18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="" xmlns:a16="http://schemas.microsoft.com/office/drawing/2014/main" id="{91372CAA-8BA2-4843-A4AF-2048CC06B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="" xmlns:a16="http://schemas.microsoft.com/office/drawing/2014/main" id="{CA9216A7-E69F-420F-8299-1B49C99B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="" xmlns:a16="http://schemas.microsoft.com/office/drawing/2014/main" id="{A73BEF5F-3C41-4C38-9C7F-2522CAC6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17217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=""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1/9/2020)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1/9/2020)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300864"/>
            <a:ext cx="5815852" cy="1567751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ХАБ и </a:t>
            </a:r>
            <a:r>
              <a:rPr lang="ru-RU" sz="3200" b="1" dirty="0"/>
              <a:t>программное </a:t>
            </a:r>
            <a:r>
              <a:rPr lang="ru-RU" sz="3200" b="1" dirty="0" smtClean="0"/>
              <a:t>обеспечение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By the Makers of EV3Lessons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211BF9D1-6614-46BD-A5B9-F242E4ED3910}"/>
              </a:ext>
            </a:extLst>
          </p:cNvPr>
          <p:cNvSpPr txBox="1">
            <a:spLocks/>
          </p:cNvSpPr>
          <p:nvPr/>
        </p:nvSpPr>
        <p:spPr>
          <a:xfrm>
            <a:off x="316712" y="3800535"/>
            <a:ext cx="5741894" cy="59032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cap="all" dirty="0">
                <a:solidFill>
                  <a:schemeClr val="accent2"/>
                </a:solidFill>
              </a:rPr>
              <a:t>By </a:t>
            </a:r>
            <a:r>
              <a:rPr lang="en-US" sz="1600" cap="all" dirty="0" err="1">
                <a:solidFill>
                  <a:schemeClr val="accent2"/>
                </a:solidFill>
              </a:rPr>
              <a:t>sanjay</a:t>
            </a:r>
            <a:r>
              <a:rPr lang="en-US" sz="1600" cap="all" dirty="0">
                <a:solidFill>
                  <a:schemeClr val="accent2"/>
                </a:solidFill>
              </a:rPr>
              <a:t> and </a:t>
            </a:r>
            <a:r>
              <a:rPr lang="en-US" sz="1600" cap="all" dirty="0" err="1">
                <a:solidFill>
                  <a:schemeClr val="accent2"/>
                </a:solidFill>
              </a:rPr>
              <a:t>Arvind</a:t>
            </a:r>
            <a:r>
              <a:rPr lang="en-US" sz="1600" cap="all" dirty="0">
                <a:solidFill>
                  <a:schemeClr val="accent2"/>
                </a:solidFill>
              </a:rPr>
              <a:t> </a:t>
            </a:r>
            <a:r>
              <a:rPr lang="en-US" sz="1600" cap="all" dirty="0" err="1">
                <a:solidFill>
                  <a:schemeClr val="accent2"/>
                </a:solidFill>
              </a:rPr>
              <a:t>Seshan</a:t>
            </a:r>
            <a:endParaRPr lang="en-US" sz="1600" cap="al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25" y="1210962"/>
            <a:ext cx="6072098" cy="4711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AE1C8-66CE-494F-8271-949BFEC9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Основы Программирования</a:t>
            </a:r>
            <a:endParaRPr lang="en-US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F2924BB8-6207-44A5-8337-EEAE26BDAC8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120987" y="1709250"/>
            <a:ext cx="383042" cy="1023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6CFE40-FA59-4206-BEE1-06B7F815F117}"/>
              </a:ext>
            </a:extLst>
          </p:cNvPr>
          <p:cNvSpPr txBox="1"/>
          <p:nvPr/>
        </p:nvSpPr>
        <p:spPr>
          <a:xfrm>
            <a:off x="5366737" y="1853495"/>
            <a:ext cx="1525993" cy="10156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Свойства Проекта: Переименовать проект или Сохранить в новом месте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1AA083E-BF8E-4B89-8841-28691722838E}"/>
              </a:ext>
            </a:extLst>
          </p:cNvPr>
          <p:cNvSpPr txBox="1"/>
          <p:nvPr/>
        </p:nvSpPr>
        <p:spPr>
          <a:xfrm>
            <a:off x="175260" y="1488477"/>
            <a:ext cx="945727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Вернуться в Главное меню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68DCF1B-0F66-4A0F-8473-8434C07B6EB9}"/>
              </a:ext>
            </a:extLst>
          </p:cNvPr>
          <p:cNvSpPr txBox="1"/>
          <p:nvPr/>
        </p:nvSpPr>
        <p:spPr>
          <a:xfrm>
            <a:off x="5466843" y="1497738"/>
            <a:ext cx="152599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Новый Проект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58D9BDC-4A10-4DB1-AE95-2C492F0A1477}"/>
              </a:ext>
            </a:extLst>
          </p:cNvPr>
          <p:cNvSpPr/>
          <p:nvPr/>
        </p:nvSpPr>
        <p:spPr>
          <a:xfrm>
            <a:off x="1479983" y="5649903"/>
            <a:ext cx="368583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687F404-6602-43F2-926D-13CF81EB7BF0}"/>
              </a:ext>
            </a:extLst>
          </p:cNvPr>
          <p:cNvSpPr txBox="1"/>
          <p:nvPr/>
        </p:nvSpPr>
        <p:spPr>
          <a:xfrm>
            <a:off x="175260" y="5645527"/>
            <a:ext cx="1035544" cy="276999"/>
          </a:xfrm>
          <a:prstGeom prst="rect">
            <a:avLst/>
          </a:prstGeom>
          <a:solidFill>
            <a:schemeClr val="accent4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Расширения</a:t>
            </a:r>
            <a:endParaRPr lang="en-US" sz="14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703C7127-1D07-444E-96DC-B044C0294BC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210804" y="5782634"/>
            <a:ext cx="254720" cy="13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39669F6A-88B1-4AFA-9E8B-A651F251FBD7}"/>
              </a:ext>
            </a:extLst>
          </p:cNvPr>
          <p:cNvSpPr/>
          <p:nvPr/>
        </p:nvSpPr>
        <p:spPr>
          <a:xfrm>
            <a:off x="1511171" y="1599390"/>
            <a:ext cx="337395" cy="2682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875653D5-5723-49B0-9AF0-BF0195C2560E}"/>
              </a:ext>
            </a:extLst>
          </p:cNvPr>
          <p:cNvSpPr/>
          <p:nvPr/>
        </p:nvSpPr>
        <p:spPr>
          <a:xfrm>
            <a:off x="3397252" y="1543523"/>
            <a:ext cx="520905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DED40676-E55E-437A-9A4F-3291867EF186}"/>
              </a:ext>
            </a:extLst>
          </p:cNvPr>
          <p:cNvSpPr/>
          <p:nvPr/>
        </p:nvSpPr>
        <p:spPr>
          <a:xfrm>
            <a:off x="4253380" y="1540299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0EC227A2-7ECD-40FD-8163-75B49B913738}"/>
              </a:ext>
            </a:extLst>
          </p:cNvPr>
          <p:cNvSpPr/>
          <p:nvPr/>
        </p:nvSpPr>
        <p:spPr>
          <a:xfrm>
            <a:off x="7335628" y="1544621"/>
            <a:ext cx="156883" cy="16857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E63DF35A-DE9C-439E-B74E-37906B4993E3}"/>
              </a:ext>
            </a:extLst>
          </p:cNvPr>
          <p:cNvCxnSpPr>
            <a:cxnSpLocks/>
          </p:cNvCxnSpPr>
          <p:nvPr/>
        </p:nvCxnSpPr>
        <p:spPr>
          <a:xfrm>
            <a:off x="6984090" y="1638059"/>
            <a:ext cx="306426" cy="33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1">
            <a:extLst>
              <a:ext uri="{FF2B5EF4-FFF2-40B4-BE49-F238E27FC236}">
                <a16:creationId xmlns="" xmlns:a16="http://schemas.microsoft.com/office/drawing/2014/main" id="{B55F208A-302E-4367-BC27-9EC9D865DF83}"/>
              </a:ext>
            </a:extLst>
          </p:cNvPr>
          <p:cNvCxnSpPr>
            <a:cxnSpLocks/>
          </p:cNvCxnSpPr>
          <p:nvPr/>
        </p:nvCxnSpPr>
        <p:spPr>
          <a:xfrm rot="10800000">
            <a:off x="3511660" y="1733513"/>
            <a:ext cx="100463" cy="72063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850E646-DD7D-4B3E-AD32-869214A83A04}"/>
              </a:ext>
            </a:extLst>
          </p:cNvPr>
          <p:cNvSpPr txBox="1"/>
          <p:nvPr/>
        </p:nvSpPr>
        <p:spPr>
          <a:xfrm>
            <a:off x="4086556" y="3587917"/>
            <a:ext cx="2182439" cy="6463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Область программирования</a:t>
            </a:r>
            <a:endParaRPr lang="en-US" b="1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="" xmlns:a16="http://schemas.microsoft.com/office/drawing/2014/main" id="{08523197-9103-42D8-830F-8E9AFA0E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146A6B2-C7D0-426C-B999-D44B6A0B9912}"/>
              </a:ext>
            </a:extLst>
          </p:cNvPr>
          <p:cNvSpPr txBox="1"/>
          <p:nvPr/>
        </p:nvSpPr>
        <p:spPr>
          <a:xfrm>
            <a:off x="3255198" y="2310879"/>
            <a:ext cx="1268937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/>
                </a:solidFill>
              </a:rPr>
              <a:t>Открытый Проект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3" name="Elbow Connector 51">
            <a:extLst>
              <a:ext uri="{FF2B5EF4-FFF2-40B4-BE49-F238E27FC236}">
                <a16:creationId xmlns="" xmlns:a16="http://schemas.microsoft.com/office/drawing/2014/main" id="{148ACA4C-7F1A-4E8F-90CD-D5C9C4859F9C}"/>
              </a:ext>
            </a:extLst>
          </p:cNvPr>
          <p:cNvCxnSpPr>
            <a:cxnSpLocks/>
            <a:endCxn id="45" idx="2"/>
          </p:cNvCxnSpPr>
          <p:nvPr/>
        </p:nvCxnSpPr>
        <p:spPr>
          <a:xfrm rot="10800000">
            <a:off x="4331823" y="1708876"/>
            <a:ext cx="1034917" cy="4968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29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B98B97-F9E1-4BDD-B776-F9B8996E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РАСШИРЕНИЯ: ДОБАВЛЕНИЕ ДОПОЛНИТЕЛЬНЫХ БЛОКОВ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9643D5-8083-4598-BD25-FF55B7B92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5" y="1188629"/>
            <a:ext cx="7758640" cy="190425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При открытии программы </a:t>
            </a:r>
            <a:r>
              <a:rPr lang="ru-RU" dirty="0" smtClean="0"/>
              <a:t>подключаются </a:t>
            </a:r>
            <a:r>
              <a:rPr lang="ru-RU" dirty="0"/>
              <a:t>не все доступные блоки</a:t>
            </a:r>
            <a:r>
              <a:rPr lang="ru-RU" dirty="0" smtClean="0"/>
              <a:t>.</a:t>
            </a:r>
            <a:endParaRPr lang="en-US" dirty="0"/>
          </a:p>
          <a:p>
            <a:r>
              <a:rPr lang="ru-RU" dirty="0"/>
              <a:t>Нажмите на значок </a:t>
            </a:r>
            <a:r>
              <a:rPr lang="ru-RU" dirty="0" smtClean="0"/>
              <a:t>Расширения в </a:t>
            </a:r>
            <a:r>
              <a:rPr lang="ru-RU" dirty="0"/>
              <a:t>нижней части панели палитры </a:t>
            </a:r>
            <a:r>
              <a:rPr lang="ru-RU" dirty="0" smtClean="0"/>
              <a:t>блоков.</a:t>
            </a:r>
          </a:p>
          <a:p>
            <a:r>
              <a:rPr lang="ru-RU" dirty="0"/>
              <a:t>На </a:t>
            </a:r>
            <a:r>
              <a:rPr lang="ru-RU" dirty="0" smtClean="0"/>
              <a:t>уроках часто используются «Дополнительные  моторы» </a:t>
            </a:r>
            <a:r>
              <a:rPr lang="ru-RU" dirty="0"/>
              <a:t>и </a:t>
            </a:r>
            <a:r>
              <a:rPr lang="ru-RU" dirty="0" smtClean="0"/>
              <a:t>«Дополнительные движения».</a:t>
            </a:r>
          </a:p>
          <a:p>
            <a:r>
              <a:rPr lang="ru-RU" dirty="0"/>
              <a:t>Эти блоки будут отображаться как отдельные вкладки в палитре программирования после загрузки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0BCF16FD-088A-4F24-B071-00F565E1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11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4" y="1246294"/>
            <a:ext cx="647700" cy="152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C1849D4-61C4-4275-9248-89FA33AB2167}"/>
              </a:ext>
            </a:extLst>
          </p:cNvPr>
          <p:cNvSpPr/>
          <p:nvPr/>
        </p:nvSpPr>
        <p:spPr>
          <a:xfrm>
            <a:off x="341302" y="2436607"/>
            <a:ext cx="368583" cy="32920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86" y="3053840"/>
            <a:ext cx="4008139" cy="318666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994" y="3150552"/>
            <a:ext cx="1349542" cy="292309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276" y="3150552"/>
            <a:ext cx="1379663" cy="2808797"/>
          </a:xfrm>
          <a:prstGeom prst="rect">
            <a:avLst/>
          </a:prstGeom>
        </p:spPr>
      </p:pic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6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1" y="1093695"/>
            <a:ext cx="5772588" cy="5038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E7925F-2DE8-4ABA-ADFD-9B6FEBBF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ОБЛАСТЬ ПРОГРАММИРОВАНИЯ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3F16DD9-A616-41E4-82C9-E73E48206243}"/>
              </a:ext>
            </a:extLst>
          </p:cNvPr>
          <p:cNvSpPr txBox="1"/>
          <p:nvPr/>
        </p:nvSpPr>
        <p:spPr>
          <a:xfrm>
            <a:off x="157334" y="1140006"/>
            <a:ext cx="1770320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Палитра блоков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692ACD9-B0F3-4B32-BB55-019CE25CECB3}"/>
              </a:ext>
            </a:extLst>
          </p:cNvPr>
          <p:cNvSpPr txBox="1"/>
          <p:nvPr/>
        </p:nvSpPr>
        <p:spPr>
          <a:xfrm>
            <a:off x="4118002" y="4082370"/>
            <a:ext cx="1501141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Загрузки</a:t>
            </a:r>
            <a:endParaRPr lang="en-US" sz="1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83043B9-94D1-4359-9283-FAEE964DE11C}"/>
              </a:ext>
            </a:extLst>
          </p:cNvPr>
          <p:cNvSpPr/>
          <p:nvPr/>
        </p:nvSpPr>
        <p:spPr>
          <a:xfrm>
            <a:off x="2037886" y="1715759"/>
            <a:ext cx="380931" cy="445014"/>
          </a:xfrm>
          <a:prstGeom prst="rect">
            <a:avLst/>
          </a:prstGeom>
          <a:noFill/>
          <a:ln w="2857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7BF7785C-6EA1-49F2-8B65-0D8BBC2C32FC}"/>
              </a:ext>
            </a:extLst>
          </p:cNvPr>
          <p:cNvCxnSpPr>
            <a:cxnSpLocks/>
          </p:cNvCxnSpPr>
          <p:nvPr/>
        </p:nvCxnSpPr>
        <p:spPr>
          <a:xfrm>
            <a:off x="2419567" y="1715759"/>
            <a:ext cx="1059390" cy="57797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982705BF-6A65-4DEB-B1DD-0406EBDE6949}"/>
              </a:ext>
            </a:extLst>
          </p:cNvPr>
          <p:cNvCxnSpPr>
            <a:cxnSpLocks/>
          </p:cNvCxnSpPr>
          <p:nvPr/>
        </p:nvCxnSpPr>
        <p:spPr>
          <a:xfrm>
            <a:off x="2416670" y="2142918"/>
            <a:ext cx="1062287" cy="151495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BBD116D-3C17-4D8F-96FE-9BC340C909B8}"/>
              </a:ext>
            </a:extLst>
          </p:cNvPr>
          <p:cNvSpPr/>
          <p:nvPr/>
        </p:nvSpPr>
        <p:spPr>
          <a:xfrm>
            <a:off x="4015001" y="4394504"/>
            <a:ext cx="1743247" cy="1218873"/>
          </a:xfrm>
          <a:prstGeom prst="rect">
            <a:avLst/>
          </a:prstGeom>
          <a:noFill/>
          <a:ln>
            <a:solidFill>
              <a:srgbClr val="FFD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B0C2887-9BB2-40E9-ACBF-F6886FCEB7E4}"/>
              </a:ext>
            </a:extLst>
          </p:cNvPr>
          <p:cNvSpPr/>
          <p:nvPr/>
        </p:nvSpPr>
        <p:spPr>
          <a:xfrm>
            <a:off x="4759568" y="5740824"/>
            <a:ext cx="330411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981CEE04-371E-49D0-97B4-7E6E1060FAEA}"/>
              </a:ext>
            </a:extLst>
          </p:cNvPr>
          <p:cNvSpPr/>
          <p:nvPr/>
        </p:nvSpPr>
        <p:spPr>
          <a:xfrm>
            <a:off x="139900" y="1140006"/>
            <a:ext cx="1787754" cy="5077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2163EDE-EE21-448E-A01D-625CAF340FE0}"/>
              </a:ext>
            </a:extLst>
          </p:cNvPr>
          <p:cNvSpPr txBox="1"/>
          <p:nvPr/>
        </p:nvSpPr>
        <p:spPr>
          <a:xfrm>
            <a:off x="3490819" y="1838563"/>
            <a:ext cx="1746865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Информационная панель </a:t>
            </a:r>
            <a:r>
              <a:rPr lang="ru-RU" sz="1200" b="1" dirty="0" err="1" smtClean="0"/>
              <a:t>Хаба</a:t>
            </a:r>
            <a:r>
              <a:rPr lang="ru-RU" sz="1200" b="1" dirty="0" smtClean="0"/>
              <a:t> </a:t>
            </a:r>
            <a:endParaRPr lang="en-US" sz="1200" b="1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D1C3BD63-CC50-42E6-8E7A-A7F124AD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12</a:t>
            </a:fld>
            <a:endParaRPr lang="en-US"/>
          </a:p>
        </p:txBody>
      </p:sp>
      <p:sp>
        <p:nvSpPr>
          <p:cNvPr id="31" name="Content Placeholder 6">
            <a:extLst>
              <a:ext uri="{FF2B5EF4-FFF2-40B4-BE49-F238E27FC236}">
                <a16:creationId xmlns="" xmlns:a16="http://schemas.microsoft.com/office/drawing/2014/main" id="{40C6B4F6-2952-4A39-A68B-764BE53BAF00}"/>
              </a:ext>
            </a:extLst>
          </p:cNvPr>
          <p:cNvSpPr txBox="1">
            <a:spLocks/>
          </p:cNvSpPr>
          <p:nvPr/>
        </p:nvSpPr>
        <p:spPr>
          <a:xfrm>
            <a:off x="6014372" y="1234758"/>
            <a:ext cx="2970136" cy="3909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Основная </a:t>
            </a:r>
            <a:r>
              <a:rPr lang="ru-RU" dirty="0" smtClean="0"/>
              <a:t>область программирования - это </a:t>
            </a:r>
            <a:r>
              <a:rPr lang="ru-RU" dirty="0"/>
              <a:t>место, где вы </a:t>
            </a:r>
            <a:r>
              <a:rPr lang="ru-RU" dirty="0" smtClean="0"/>
              <a:t>создаете программу (проект).</a:t>
            </a:r>
          </a:p>
          <a:p>
            <a:r>
              <a:rPr lang="ru-RU" dirty="0"/>
              <a:t>Все блоки программирования находятся </a:t>
            </a:r>
            <a:r>
              <a:rPr lang="ru-RU" dirty="0" smtClean="0"/>
              <a:t>на палитре блоков слева.</a:t>
            </a:r>
          </a:p>
          <a:p>
            <a:r>
              <a:rPr lang="ru-RU" dirty="0"/>
              <a:t>Подключение позволяет получить доступ к </a:t>
            </a:r>
            <a:r>
              <a:rPr lang="ru-RU" dirty="0" smtClean="0"/>
              <a:t>информационной панели </a:t>
            </a:r>
            <a:r>
              <a:rPr lang="ru-RU" dirty="0" err="1" smtClean="0"/>
              <a:t>Хаба</a:t>
            </a:r>
            <a:r>
              <a:rPr lang="ru-RU" dirty="0" smtClean="0"/>
              <a:t>.</a:t>
            </a:r>
          </a:p>
          <a:p>
            <a:r>
              <a:rPr lang="ru-RU" dirty="0"/>
              <a:t>Значок загрузки/запуска позволяет выбрать режим </a:t>
            </a:r>
            <a:r>
              <a:rPr lang="ru-RU" dirty="0" smtClean="0"/>
              <a:t>загрузки.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B4E7AAA-918F-4251-9BF1-E6FEEC4D6922}"/>
              </a:ext>
            </a:extLst>
          </p:cNvPr>
          <p:cNvSpPr txBox="1"/>
          <p:nvPr/>
        </p:nvSpPr>
        <p:spPr>
          <a:xfrm>
            <a:off x="6014372" y="5704301"/>
            <a:ext cx="1119673" cy="461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Запустить и остановить</a:t>
            </a:r>
            <a:endParaRPr lang="en-US" sz="12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CF016387-5C75-44BF-AC57-CFBDB656838D}"/>
              </a:ext>
            </a:extLst>
          </p:cNvPr>
          <p:cNvSpPr/>
          <p:nvPr/>
        </p:nvSpPr>
        <p:spPr>
          <a:xfrm>
            <a:off x="5099185" y="5743913"/>
            <a:ext cx="813304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112C217-2EF7-4AC0-8C94-744BC01F8DA2}"/>
              </a:ext>
            </a:extLst>
          </p:cNvPr>
          <p:cNvSpPr/>
          <p:nvPr/>
        </p:nvSpPr>
        <p:spPr>
          <a:xfrm>
            <a:off x="5427837" y="5275945"/>
            <a:ext cx="330411" cy="32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A1FFC2F-049E-4E06-A8BE-A3B7B2D56C8B}"/>
              </a:ext>
            </a:extLst>
          </p:cNvPr>
          <p:cNvSpPr txBox="1"/>
          <p:nvPr/>
        </p:nvSpPr>
        <p:spPr>
          <a:xfrm>
            <a:off x="6014371" y="5308348"/>
            <a:ext cx="1119673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Загрузить</a:t>
            </a:r>
            <a:endParaRPr lang="en-US" sz="1200" b="1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819" y="2310429"/>
            <a:ext cx="1736072" cy="1354907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7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ОБЗОР БЛОКОВ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8317" y="1195148"/>
            <a:ext cx="6379629" cy="511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0095F4"/>
                </a:solidFill>
                <a:latin typeface="+mj-lt"/>
              </a:rPr>
              <a:t>Моторы</a:t>
            </a:r>
            <a:r>
              <a:rPr lang="en-US" sz="1400" b="1" dirty="0" smtClean="0">
                <a:solidFill>
                  <a:srgbClr val="0095F4"/>
                </a:solidFill>
                <a:latin typeface="+mj-lt"/>
              </a:rPr>
              <a:t> </a:t>
            </a:r>
            <a:r>
              <a:rPr lang="mr-IN" sz="1400" b="1" dirty="0">
                <a:solidFill>
                  <a:srgbClr val="0095F4"/>
                </a:solidFill>
                <a:latin typeface="+mj-lt"/>
              </a:rPr>
              <a:t>–</a:t>
            </a:r>
            <a:r>
              <a:rPr lang="en-US" sz="1400" b="1" dirty="0">
                <a:solidFill>
                  <a:srgbClr val="0095F4"/>
                </a:solidFill>
                <a:latin typeface="+mj-lt"/>
              </a:rPr>
              <a:t> </a:t>
            </a:r>
            <a:r>
              <a:rPr lang="ru-RU" sz="1400" dirty="0" smtClean="0">
                <a:latin typeface="+mj-lt"/>
              </a:rPr>
              <a:t>Управление моторами</a:t>
            </a:r>
            <a:endParaRPr lang="en-US" sz="1400" dirty="0"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F15FCF"/>
                </a:solidFill>
                <a:latin typeface="+mj-lt"/>
              </a:rPr>
              <a:t>Движение </a:t>
            </a:r>
            <a:r>
              <a:rPr lang="mr-IN" sz="1400" b="1" dirty="0" smtClean="0">
                <a:solidFill>
                  <a:srgbClr val="F15FCF"/>
                </a:solidFill>
                <a:latin typeface="+mj-lt"/>
              </a:rPr>
              <a:t>–</a:t>
            </a:r>
            <a:r>
              <a:rPr lang="en-US" sz="1400" b="1" dirty="0" smtClean="0">
                <a:solidFill>
                  <a:srgbClr val="F15FCF"/>
                </a:solidFill>
                <a:latin typeface="+mj-lt"/>
              </a:rPr>
              <a:t> </a:t>
            </a:r>
            <a:r>
              <a:rPr lang="ru-RU" sz="1400" dirty="0">
                <a:latin typeface="+mj-lt"/>
              </a:rPr>
              <a:t>Управление двумя </a:t>
            </a:r>
            <a:r>
              <a:rPr lang="ru-RU" sz="1400" dirty="0" smtClean="0">
                <a:latin typeface="+mj-lt"/>
              </a:rPr>
              <a:t>моторами одновременно </a:t>
            </a:r>
            <a:r>
              <a:rPr lang="ru-RU" sz="1400" dirty="0">
                <a:latin typeface="+mj-lt"/>
              </a:rPr>
              <a:t>с синхронизацией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955BF3"/>
                </a:solidFill>
                <a:latin typeface="+mj-lt"/>
              </a:rPr>
              <a:t>Подсветка </a:t>
            </a:r>
            <a:r>
              <a:rPr lang="en-US" sz="1400" b="1" dirty="0" smtClean="0">
                <a:solidFill>
                  <a:srgbClr val="955BF3"/>
                </a:solidFill>
                <a:latin typeface="+mj-lt"/>
              </a:rPr>
              <a:t>– </a:t>
            </a:r>
            <a:r>
              <a:rPr lang="ru-RU" sz="1400" dirty="0" smtClean="0">
                <a:latin typeface="+mj-lt"/>
              </a:rPr>
              <a:t>Управление </a:t>
            </a:r>
            <a:r>
              <a:rPr lang="en-US" sz="1400" dirty="0" smtClean="0">
                <a:latin typeface="+mj-lt"/>
              </a:rPr>
              <a:t>5X5</a:t>
            </a:r>
            <a:r>
              <a:rPr lang="ru-RU" sz="1400" dirty="0" smtClean="0">
                <a:latin typeface="+mj-lt"/>
              </a:rPr>
              <a:t> дисплеем </a:t>
            </a: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C16EE8"/>
                </a:solidFill>
                <a:latin typeface="+mj-lt"/>
              </a:rPr>
              <a:t>Звук </a:t>
            </a:r>
            <a:r>
              <a:rPr lang="mr-IN" sz="1400" b="1" dirty="0" smtClean="0">
                <a:solidFill>
                  <a:srgbClr val="C16EE8"/>
                </a:solidFill>
                <a:latin typeface="+mj-lt"/>
              </a:rPr>
              <a:t>–</a:t>
            </a:r>
            <a:r>
              <a:rPr lang="en-US" sz="1400" b="1" dirty="0" smtClean="0">
                <a:solidFill>
                  <a:srgbClr val="C16EE8"/>
                </a:solidFill>
                <a:latin typeface="+mj-lt"/>
              </a:rPr>
              <a:t> </a:t>
            </a:r>
            <a:r>
              <a:rPr lang="ru-RU" sz="1400" dirty="0">
                <a:latin typeface="+mj-lt"/>
              </a:rPr>
              <a:t>Воспроизведение </a:t>
            </a:r>
            <a:r>
              <a:rPr lang="ru-RU" sz="1400" dirty="0" smtClean="0">
                <a:latin typeface="+mj-lt"/>
              </a:rPr>
              <a:t>звуков</a:t>
            </a: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F5C800"/>
                </a:solidFill>
                <a:latin typeface="+mj-lt"/>
              </a:rPr>
              <a:t>События </a:t>
            </a:r>
            <a:r>
              <a:rPr lang="mr-IN" sz="1400" b="1" dirty="0" smtClean="0">
                <a:solidFill>
                  <a:srgbClr val="F5C800"/>
                </a:solidFill>
                <a:latin typeface="+mj-lt"/>
              </a:rPr>
              <a:t>–</a:t>
            </a:r>
            <a:r>
              <a:rPr lang="en-US" sz="1400" b="1" dirty="0" smtClean="0">
                <a:solidFill>
                  <a:srgbClr val="F5C800"/>
                </a:solidFill>
                <a:latin typeface="+mj-lt"/>
              </a:rPr>
              <a:t> </a:t>
            </a:r>
            <a:r>
              <a:rPr lang="ru-RU" sz="1400" dirty="0">
                <a:latin typeface="+mj-lt"/>
              </a:rPr>
              <a:t>Выполнение действий на основе событий </a:t>
            </a:r>
            <a:r>
              <a:rPr lang="ru-RU" sz="1400" dirty="0" smtClean="0">
                <a:latin typeface="+mj-lt"/>
              </a:rPr>
              <a:t>(датчик </a:t>
            </a:r>
            <a:r>
              <a:rPr lang="ru-RU" sz="1400" dirty="0">
                <a:latin typeface="+mj-lt"/>
              </a:rPr>
              <a:t>или таймер</a:t>
            </a:r>
            <a:r>
              <a:rPr lang="ru-RU" sz="1400" dirty="0" smtClean="0">
                <a:latin typeface="+mj-lt"/>
              </a:rPr>
              <a:t>)</a:t>
            </a: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FFB31D"/>
                </a:solidFill>
                <a:latin typeface="+mj-lt"/>
              </a:rPr>
              <a:t>Управление </a:t>
            </a:r>
            <a:r>
              <a:rPr lang="mr-IN" sz="1400" b="1" dirty="0" smtClean="0">
                <a:solidFill>
                  <a:srgbClr val="FFB31D"/>
                </a:solidFill>
                <a:latin typeface="+mj-lt"/>
              </a:rPr>
              <a:t>–</a:t>
            </a:r>
            <a:r>
              <a:rPr lang="en-US" sz="1400" b="1" dirty="0" smtClean="0">
                <a:solidFill>
                  <a:srgbClr val="FFB31D"/>
                </a:solidFill>
                <a:latin typeface="+mj-lt"/>
              </a:rPr>
              <a:t> </a:t>
            </a:r>
            <a:r>
              <a:rPr lang="ru-RU" sz="1400" dirty="0" smtClean="0">
                <a:latin typeface="+mj-lt"/>
              </a:rPr>
              <a:t>Циклы, операторы и т.д.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1BCFE9"/>
                </a:solidFill>
                <a:latin typeface="+mj-lt"/>
              </a:rPr>
              <a:t>Датчики </a:t>
            </a:r>
            <a:r>
              <a:rPr lang="mr-IN" sz="1400" b="1" dirty="0" smtClean="0">
                <a:solidFill>
                  <a:srgbClr val="1BCFE9"/>
                </a:solidFill>
                <a:latin typeface="+mj-lt"/>
              </a:rPr>
              <a:t>–</a:t>
            </a:r>
            <a:r>
              <a:rPr lang="en-US" sz="1400" b="1" dirty="0" smtClean="0">
                <a:solidFill>
                  <a:srgbClr val="1BCFE9"/>
                </a:solidFill>
                <a:latin typeface="+mj-lt"/>
              </a:rPr>
              <a:t> </a:t>
            </a:r>
            <a:r>
              <a:rPr lang="ru-RU" sz="1400" dirty="0">
                <a:latin typeface="+mj-lt"/>
              </a:rPr>
              <a:t>Считывание </a:t>
            </a:r>
            <a:r>
              <a:rPr lang="ru-RU" sz="1400" dirty="0" smtClean="0">
                <a:latin typeface="+mj-lt"/>
              </a:rPr>
              <a:t>значений датчиков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02B64E"/>
                </a:solidFill>
                <a:latin typeface="+mj-lt"/>
              </a:rPr>
              <a:t>Операторы </a:t>
            </a:r>
            <a:r>
              <a:rPr lang="mr-IN" sz="1400" b="1" dirty="0" smtClean="0">
                <a:solidFill>
                  <a:srgbClr val="02B64E"/>
                </a:solidFill>
                <a:latin typeface="+mj-lt"/>
              </a:rPr>
              <a:t>–</a:t>
            </a:r>
            <a:r>
              <a:rPr lang="en-US" sz="1400" b="1" dirty="0" smtClean="0">
                <a:solidFill>
                  <a:srgbClr val="02B64E"/>
                </a:solidFill>
                <a:latin typeface="+mj-lt"/>
              </a:rPr>
              <a:t> </a:t>
            </a:r>
            <a:r>
              <a:rPr lang="ru-RU" sz="1400" dirty="0">
                <a:latin typeface="+mj-lt"/>
              </a:rPr>
              <a:t>Математика и логика</a:t>
            </a:r>
            <a:endParaRPr lang="en-US" sz="1400" dirty="0"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FF9732"/>
                </a:solidFill>
                <a:latin typeface="+mj-lt"/>
              </a:rPr>
              <a:t>Переменные </a:t>
            </a:r>
            <a:r>
              <a:rPr lang="mr-IN" sz="1400" b="1" dirty="0" smtClean="0">
                <a:solidFill>
                  <a:srgbClr val="FF9732"/>
                </a:solidFill>
                <a:latin typeface="+mj-lt"/>
              </a:rPr>
              <a:t>–</a:t>
            </a:r>
            <a:r>
              <a:rPr lang="en-US" sz="1400" b="1" dirty="0" smtClean="0">
                <a:solidFill>
                  <a:srgbClr val="FF9732"/>
                </a:solidFill>
                <a:latin typeface="+mj-lt"/>
              </a:rPr>
              <a:t> </a:t>
            </a:r>
            <a:r>
              <a:rPr lang="ru-RU" sz="1400" dirty="0" smtClean="0">
                <a:latin typeface="+mj-lt"/>
              </a:rPr>
              <a:t>Хранение данных </a:t>
            </a:r>
            <a:r>
              <a:rPr lang="ru-RU" sz="1400" dirty="0">
                <a:latin typeface="+mj-lt"/>
              </a:rPr>
              <a:t>в переменной или </a:t>
            </a:r>
            <a:r>
              <a:rPr lang="ru-RU" sz="1400" dirty="0" smtClean="0">
                <a:latin typeface="+mj-lt"/>
              </a:rPr>
              <a:t>списке</a:t>
            </a: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F55455"/>
                </a:solidFill>
                <a:latin typeface="+mj-lt"/>
              </a:rPr>
              <a:t>Мои блоки </a:t>
            </a:r>
            <a:r>
              <a:rPr lang="mr-IN" sz="1400" b="1" dirty="0" smtClean="0">
                <a:solidFill>
                  <a:srgbClr val="F55455"/>
                </a:solidFill>
                <a:latin typeface="+mj-lt"/>
              </a:rPr>
              <a:t>–</a:t>
            </a:r>
            <a:r>
              <a:rPr lang="en-US" sz="1400" b="1" dirty="0" smtClean="0">
                <a:solidFill>
                  <a:srgbClr val="F55455"/>
                </a:solidFill>
                <a:latin typeface="+mj-lt"/>
              </a:rPr>
              <a:t> </a:t>
            </a:r>
            <a:r>
              <a:rPr lang="ru-RU" sz="1400" dirty="0">
                <a:latin typeface="+mj-lt"/>
              </a:rPr>
              <a:t>Пользовательские </a:t>
            </a:r>
            <a:r>
              <a:rPr lang="ru-RU" sz="1400" dirty="0" smtClean="0">
                <a:latin typeface="+mj-lt"/>
              </a:rPr>
              <a:t>блоки</a:t>
            </a:r>
            <a:endParaRPr lang="en-US" sz="1400" dirty="0"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ru-RU" sz="1400" b="1" dirty="0">
                <a:solidFill>
                  <a:srgbClr val="0290F8"/>
                </a:solidFill>
                <a:latin typeface="+mj-lt"/>
              </a:rPr>
              <a:t>Дополнительные моторы </a:t>
            </a:r>
            <a:r>
              <a:rPr lang="en-US" sz="1400" b="1" dirty="0">
                <a:solidFill>
                  <a:srgbClr val="0290F8"/>
                </a:solidFill>
                <a:latin typeface="+mj-lt"/>
              </a:rPr>
              <a:t>– </a:t>
            </a:r>
            <a:r>
              <a:rPr lang="ru-RU" sz="1400" dirty="0">
                <a:latin typeface="+mj-lt"/>
              </a:rPr>
              <a:t>Дополнительные </a:t>
            </a:r>
            <a:r>
              <a:rPr lang="ru-RU" sz="1400" dirty="0" smtClean="0">
                <a:latin typeface="+mj-lt"/>
              </a:rPr>
              <a:t>блоки моторов</a:t>
            </a: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FE59D0"/>
                </a:solidFill>
                <a:latin typeface="+mj-lt"/>
              </a:rPr>
              <a:t>Дополнительные  движения </a:t>
            </a:r>
            <a:r>
              <a:rPr lang="en-US" sz="1400" b="1" dirty="0" smtClean="0">
                <a:solidFill>
                  <a:srgbClr val="FE59D0"/>
                </a:solidFill>
                <a:latin typeface="+mj-lt"/>
              </a:rPr>
              <a:t>– </a:t>
            </a:r>
            <a:r>
              <a:rPr lang="ru-RU" sz="1400" dirty="0" smtClean="0">
                <a:latin typeface="+mj-lt"/>
              </a:rPr>
              <a:t>Дополнительные блоки управления</a:t>
            </a:r>
            <a:endParaRPr lang="en-US" sz="1400" dirty="0"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13B09B"/>
                </a:solidFill>
                <a:latin typeface="+mj-lt"/>
              </a:rPr>
              <a:t>Прогноз погоды </a:t>
            </a:r>
            <a:r>
              <a:rPr lang="en-US" sz="1400" b="1" dirty="0" smtClean="0">
                <a:solidFill>
                  <a:srgbClr val="13B09B"/>
                </a:solidFill>
                <a:latin typeface="+mj-lt"/>
              </a:rPr>
              <a:t>– </a:t>
            </a:r>
            <a:r>
              <a:rPr lang="ru-RU" sz="1400" dirty="0">
                <a:latin typeface="+mj-lt"/>
              </a:rPr>
              <a:t>Доступ к информации и прогнозам погоды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  <a:p>
            <a:pPr>
              <a:spcAft>
                <a:spcPts val="1000"/>
              </a:spcAft>
            </a:pPr>
            <a:r>
              <a:rPr lang="ru-RU" sz="1400" b="1" dirty="0" smtClean="0">
                <a:solidFill>
                  <a:srgbClr val="0EAE9F"/>
                </a:solidFill>
                <a:latin typeface="+mj-lt"/>
              </a:rPr>
              <a:t>Музыка </a:t>
            </a:r>
            <a:r>
              <a:rPr lang="en-US" sz="1400" b="1" dirty="0" smtClean="0">
                <a:solidFill>
                  <a:srgbClr val="0EAE9F"/>
                </a:solidFill>
                <a:latin typeface="+mj-lt"/>
              </a:rPr>
              <a:t>– </a:t>
            </a:r>
            <a:r>
              <a:rPr lang="ru-RU" sz="1400" dirty="0">
                <a:latin typeface="+mj-lt"/>
              </a:rPr>
              <a:t>Воспроизведение музыкальных нот и выбор инструментов</a:t>
            </a:r>
            <a:endParaRPr lang="en-US" sz="1400" dirty="0">
              <a:latin typeface="+mj-lt"/>
            </a:endParaRPr>
          </a:p>
          <a:p>
            <a:pPr>
              <a:spcAft>
                <a:spcPts val="600"/>
              </a:spcAft>
            </a:pPr>
            <a:endParaRPr lang="en-US" sz="140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E34072B-C6E5-4C1E-885E-2B8AC4C0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839A228-4895-4822-9660-89C490CF8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5382886" y="4548069"/>
            <a:ext cx="634340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C453B94-9DCF-43B4-9378-2FEE8EDC1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5823246" y="4913194"/>
            <a:ext cx="634340" cy="365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778E8BB-93C6-446B-BB4C-175DDB182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5405837" y="5231097"/>
            <a:ext cx="634340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ADC032E-1C90-4212-B7DB-C43CC3390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60" b="488"/>
          <a:stretch/>
        </p:blipFill>
        <p:spPr>
          <a:xfrm>
            <a:off x="5931712" y="5603073"/>
            <a:ext cx="634340" cy="3651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9" y="1188297"/>
            <a:ext cx="484909" cy="4902790"/>
          </a:xfrm>
          <a:prstGeom prst="rect">
            <a:avLst/>
          </a:prstGeom>
        </p:spPr>
      </p:pic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8DE428-A34B-44C1-AD8A-DA686761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ИНфоРМАЦИОНАЯ</a:t>
            </a:r>
            <a:r>
              <a:rPr lang="ru-RU" b="1" dirty="0" smtClean="0"/>
              <a:t> ПАНЕЛЬ ХАБА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64B8D2-BA30-49BD-B4DA-E139B2B0E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3944472" cy="508260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Для доступа к этому разделу необходимо подключить </a:t>
            </a:r>
            <a:r>
              <a:rPr lang="ru-RU" dirty="0" err="1"/>
              <a:t>Х</a:t>
            </a:r>
            <a:r>
              <a:rPr lang="ru-RU" dirty="0" err="1" smtClean="0"/>
              <a:t>аб</a:t>
            </a:r>
            <a:r>
              <a:rPr lang="ru-RU" dirty="0" smtClean="0"/>
              <a:t>.</a:t>
            </a:r>
          </a:p>
          <a:p>
            <a:r>
              <a:rPr lang="ru-RU" dirty="0"/>
              <a:t>Этот раздел </a:t>
            </a:r>
            <a:r>
              <a:rPr lang="ru-RU" dirty="0" smtClean="0"/>
              <a:t>полезен для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ru-RU" dirty="0" smtClean="0"/>
              <a:t>Проверки </a:t>
            </a:r>
            <a:r>
              <a:rPr lang="ru-RU" dirty="0"/>
              <a:t>уровня заряда </a:t>
            </a:r>
            <a:r>
              <a:rPr lang="ru-RU" dirty="0" smtClean="0"/>
              <a:t>батареи</a:t>
            </a:r>
          </a:p>
          <a:p>
            <a:pPr lvl="1"/>
            <a:r>
              <a:rPr lang="ru-RU" dirty="0"/>
              <a:t>Версия операционной системы </a:t>
            </a:r>
            <a:r>
              <a:rPr lang="ru-RU" dirty="0" err="1" smtClean="0"/>
              <a:t>Хаба</a:t>
            </a:r>
            <a:endParaRPr lang="ru-RU" dirty="0" smtClean="0"/>
          </a:p>
          <a:p>
            <a:pPr lvl="1"/>
            <a:r>
              <a:rPr lang="ru-RU" dirty="0"/>
              <a:t>Значения </a:t>
            </a:r>
            <a:r>
              <a:rPr lang="ru-RU" dirty="0" smtClean="0"/>
              <a:t>Датчиков и Гироскопа</a:t>
            </a:r>
          </a:p>
          <a:p>
            <a:pPr lvl="1"/>
            <a:r>
              <a:rPr lang="ru-RU" dirty="0" smtClean="0"/>
              <a:t>Просмотр подключенных моторов и датчиков</a:t>
            </a:r>
          </a:p>
          <a:p>
            <a:pPr lvl="1"/>
            <a:r>
              <a:rPr lang="ru-RU" dirty="0" smtClean="0"/>
              <a:t>Получение значений </a:t>
            </a:r>
            <a:r>
              <a:rPr lang="ru-RU" dirty="0"/>
              <a:t>в реальном времени от </a:t>
            </a:r>
            <a:r>
              <a:rPr lang="ru-RU" dirty="0" smtClean="0"/>
              <a:t>моторов и датчиков</a:t>
            </a:r>
            <a:endParaRPr lang="en-US" dirty="0" smtClean="0"/>
          </a:p>
          <a:p>
            <a:r>
              <a:rPr lang="ru-RU" dirty="0"/>
              <a:t>Вы также можете переименовать свой </a:t>
            </a:r>
            <a:r>
              <a:rPr lang="ru-RU" dirty="0" err="1" smtClean="0"/>
              <a:t>Хаб</a:t>
            </a:r>
            <a:r>
              <a:rPr lang="ru-RU" dirty="0" smtClean="0"/>
              <a:t> в </a:t>
            </a:r>
            <a:r>
              <a:rPr lang="ru-RU" dirty="0"/>
              <a:t>этой панели, нажав на три точки</a:t>
            </a:r>
            <a:r>
              <a:rPr lang="en-US" dirty="0" smtClean="0"/>
              <a:t> (…)</a:t>
            </a:r>
          </a:p>
          <a:p>
            <a:r>
              <a:rPr lang="ru-RU" dirty="0"/>
              <a:t>Управление программами содержит список всех программ на </a:t>
            </a:r>
            <a:r>
              <a:rPr lang="ru-RU" dirty="0" err="1" smtClean="0"/>
              <a:t>Хабе</a:t>
            </a:r>
            <a:r>
              <a:rPr lang="ru-RU" dirty="0" smtClean="0"/>
              <a:t> (максимум </a:t>
            </a:r>
            <a:r>
              <a:rPr lang="ru-RU" dirty="0"/>
              <a:t>20). Используйте этот раздел, чтобы изменить порядок программ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="" xmlns:a16="http://schemas.microsoft.com/office/drawing/2014/main" id="{51AFF349-54E3-4736-8E90-86DDBF22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212" y="353056"/>
            <a:ext cx="629712" cy="64796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6619473B-3381-410B-9EAB-34042C6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14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02" y="1238009"/>
            <a:ext cx="3490866" cy="2707573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21" y="4304934"/>
            <a:ext cx="4728519" cy="1162058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5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274A9D7-4E9F-472C-95EA-91C2B8CD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535129" cy="365125"/>
          </a:xfrm>
        </p:spPr>
        <p:txBody>
          <a:bodyPr/>
          <a:lstStyle/>
          <a:p>
            <a:r>
              <a:rPr lang="en-US" sz="900" dirty="0"/>
              <a:t>Copyright © 2020 SPIKE Prime Lessons (primelessons.org) </a:t>
            </a:r>
            <a:r>
              <a:rPr lang="en-US" sz="900" dirty="0" smtClean="0"/>
              <a:t>CC-BY-NC-SA.</a:t>
            </a:r>
            <a:r>
              <a:rPr lang="ru-RU" sz="900" dirty="0"/>
              <a:t> Переведено и адаптировано </a:t>
            </a:r>
            <a:r>
              <a:rPr lang="en-US" sz="900" dirty="0"/>
              <a:t>@vladik.bo</a:t>
            </a:r>
            <a:r>
              <a:rPr lang="ru-RU" sz="900" dirty="0"/>
              <a:t>  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CEBAC3-6959-4251-9B4B-72854BE0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ru-RU" b="1" dirty="0"/>
              <a:t>Режим загрузки и потоковой передачи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41DDC58-F2EE-4021-A157-7BC00FA71B0F}"/>
              </a:ext>
            </a:extLst>
          </p:cNvPr>
          <p:cNvSpPr txBox="1"/>
          <p:nvPr/>
        </p:nvSpPr>
        <p:spPr>
          <a:xfrm>
            <a:off x="3790527" y="1235287"/>
            <a:ext cx="5184140" cy="436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ru-RU" dirty="0" smtClean="0">
                <a:solidFill>
                  <a:schemeClr val="tx2"/>
                </a:solidFill>
              </a:rPr>
              <a:t>Режим загрузки: программа загружается в заданную ячейку хранения и запускается </a:t>
            </a:r>
            <a:r>
              <a:rPr lang="ru-RU" dirty="0">
                <a:solidFill>
                  <a:schemeClr val="tx2"/>
                </a:solidFill>
              </a:rPr>
              <a:t>в любое время с </a:t>
            </a:r>
            <a:r>
              <a:rPr lang="ru-RU" dirty="0" smtClean="0">
                <a:solidFill>
                  <a:schemeClr val="tx2"/>
                </a:solidFill>
              </a:rPr>
              <a:t>вашего </a:t>
            </a:r>
            <a:r>
              <a:rPr lang="ru-RU" dirty="0">
                <a:solidFill>
                  <a:schemeClr val="tx2"/>
                </a:solidFill>
              </a:rPr>
              <a:t>ПК или без </a:t>
            </a:r>
            <a:r>
              <a:rPr lang="ru-RU" dirty="0" smtClean="0">
                <a:solidFill>
                  <a:schemeClr val="tx2"/>
                </a:solidFill>
              </a:rPr>
              <a:t>него.</a:t>
            </a: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ru-RU" dirty="0" smtClean="0">
                <a:solidFill>
                  <a:schemeClr val="tx2"/>
                </a:solidFill>
              </a:rPr>
              <a:t>Режим потоковой передачи: </a:t>
            </a:r>
            <a:r>
              <a:rPr lang="ru-RU" dirty="0">
                <a:solidFill>
                  <a:schemeClr val="tx2"/>
                </a:solidFill>
              </a:rPr>
              <a:t>программа работает на вашем компьютере и управляет </a:t>
            </a:r>
            <a:r>
              <a:rPr lang="ru-RU" dirty="0" smtClean="0">
                <a:solidFill>
                  <a:schemeClr val="tx2"/>
                </a:solidFill>
              </a:rPr>
              <a:t>моторами и датчиками в реальном времени.</a:t>
            </a:r>
            <a:endParaRPr lang="en-US" dirty="0" smtClean="0">
              <a:solidFill>
                <a:schemeClr val="tx2"/>
              </a:solidFill>
            </a:endParaRPr>
          </a:p>
          <a:p>
            <a:pPr marL="76320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ru-RU" dirty="0">
                <a:solidFill>
                  <a:schemeClr val="tx2"/>
                </a:solidFill>
              </a:rPr>
              <a:t>Это, как правило, приводит к более медленному времени отклика для робота, но это позволяет использовать функции IOT (</a:t>
            </a:r>
            <a:r>
              <a:rPr lang="ru-RU" dirty="0" err="1">
                <a:solidFill>
                  <a:schemeClr val="tx2"/>
                </a:solidFill>
              </a:rPr>
              <a:t>Internet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of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Things</a:t>
            </a:r>
            <a:r>
              <a:rPr lang="ru-RU" dirty="0">
                <a:solidFill>
                  <a:schemeClr val="tx2"/>
                </a:solidFill>
              </a:rPr>
              <a:t>), такие как показания </a:t>
            </a:r>
            <a:r>
              <a:rPr lang="ru-RU" dirty="0" smtClean="0">
                <a:solidFill>
                  <a:schemeClr val="tx2"/>
                </a:solidFill>
              </a:rPr>
              <a:t>погоды.</a:t>
            </a:r>
            <a:endParaRPr lang="en-US" dirty="0" smtClean="0">
              <a:solidFill>
                <a:schemeClr val="tx2"/>
              </a:solidFill>
            </a:endParaRPr>
          </a:p>
          <a:p>
            <a:pPr marL="306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</a:pPr>
            <a:r>
              <a:rPr lang="ru-RU" dirty="0">
                <a:solidFill>
                  <a:schemeClr val="tx2"/>
                </a:solidFill>
              </a:rPr>
              <a:t>Примечание</a:t>
            </a:r>
            <a:r>
              <a:rPr lang="ru-RU" dirty="0" smtClean="0">
                <a:solidFill>
                  <a:schemeClr val="tx2"/>
                </a:solidFill>
              </a:rPr>
              <a:t>: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В </a:t>
            </a:r>
            <a:r>
              <a:rPr lang="ru-RU" dirty="0" smtClean="0">
                <a:solidFill>
                  <a:schemeClr val="tx2"/>
                </a:solidFill>
              </a:rPr>
              <a:t>соревнованиях </a:t>
            </a:r>
            <a:r>
              <a:rPr lang="en-US" dirty="0" smtClean="0">
                <a:solidFill>
                  <a:schemeClr val="tx2"/>
                </a:solidFill>
              </a:rPr>
              <a:t>FIRST </a:t>
            </a:r>
            <a:r>
              <a:rPr lang="en-US" dirty="0">
                <a:solidFill>
                  <a:schemeClr val="tx2"/>
                </a:solidFill>
              </a:rPr>
              <a:t>LEGO League Teams </a:t>
            </a:r>
            <a:r>
              <a:rPr lang="ru-RU" dirty="0" smtClean="0">
                <a:solidFill>
                  <a:schemeClr val="tx2"/>
                </a:solidFill>
              </a:rPr>
              <a:t>должен </a:t>
            </a:r>
            <a:r>
              <a:rPr lang="ru-RU" dirty="0">
                <a:solidFill>
                  <a:schemeClr val="tx2"/>
                </a:solidFill>
              </a:rPr>
              <a:t>использовать режим </a:t>
            </a:r>
            <a:r>
              <a:rPr lang="ru-RU" dirty="0" smtClean="0">
                <a:solidFill>
                  <a:schemeClr val="tx2"/>
                </a:solidFill>
              </a:rPr>
              <a:t>загрузки.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2CC88A3-09F9-4E1F-89DD-765EDF34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15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3" y="1377633"/>
            <a:ext cx="3441098" cy="2278380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25276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72" y="4056096"/>
            <a:ext cx="3186256" cy="2229746"/>
          </a:xfrm>
          <a:prstGeom prst="rect">
            <a:avLst/>
          </a:prstGeom>
          <a:ln w="22225">
            <a:solidFill>
              <a:srgbClr val="FFC000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0" y="1138329"/>
            <a:ext cx="3520970" cy="252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ПОДКЛЮЧЕНИЕ К ХАБУ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42080" y="1242219"/>
            <a:ext cx="5042427" cy="2756736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Программное обеспечение автоматически подключится к </a:t>
            </a:r>
            <a:r>
              <a:rPr lang="ru-RU" dirty="0" err="1"/>
              <a:t>Х</a:t>
            </a:r>
            <a:r>
              <a:rPr lang="ru-RU" dirty="0" err="1" smtClean="0"/>
              <a:t>абу</a:t>
            </a:r>
            <a:r>
              <a:rPr lang="ru-RU" dirty="0" smtClean="0"/>
              <a:t>, </a:t>
            </a:r>
            <a:r>
              <a:rPr lang="ru-RU" dirty="0"/>
              <a:t>если вы используете </a:t>
            </a:r>
            <a:r>
              <a:rPr lang="ru-RU" dirty="0" smtClean="0"/>
              <a:t>USB.</a:t>
            </a:r>
          </a:p>
          <a:p>
            <a:r>
              <a:rPr lang="ru-RU" dirty="0"/>
              <a:t>Чтобы подключиться через </a:t>
            </a:r>
            <a:r>
              <a:rPr lang="ru-RU" dirty="0" err="1"/>
              <a:t>Bluetooth</a:t>
            </a:r>
            <a:r>
              <a:rPr lang="ru-RU" dirty="0"/>
              <a:t>, щелкните значок подключения в программном обеспечении</a:t>
            </a:r>
            <a:r>
              <a:rPr lang="en-US" dirty="0" smtClean="0"/>
              <a:t>.</a:t>
            </a:r>
            <a:endParaRPr lang="en-US" dirty="0"/>
          </a:p>
          <a:p>
            <a:r>
              <a:rPr lang="ru-RU" dirty="0"/>
              <a:t>Включите </a:t>
            </a:r>
            <a:r>
              <a:rPr lang="ru-RU" dirty="0" err="1"/>
              <a:t>Bluetooth</a:t>
            </a:r>
            <a:r>
              <a:rPr lang="ru-RU" dirty="0"/>
              <a:t>, нажав кнопку </a:t>
            </a:r>
            <a:r>
              <a:rPr lang="ru-RU" dirty="0" err="1"/>
              <a:t>Bluetooth</a:t>
            </a:r>
            <a:r>
              <a:rPr lang="ru-RU" dirty="0"/>
              <a:t> на </a:t>
            </a:r>
            <a:r>
              <a:rPr lang="ru-RU" dirty="0" err="1" smtClean="0"/>
              <a:t>Хабе</a:t>
            </a:r>
            <a:r>
              <a:rPr lang="en-US" dirty="0" smtClean="0"/>
              <a:t>.</a:t>
            </a:r>
            <a:endParaRPr lang="en-US" dirty="0"/>
          </a:p>
          <a:p>
            <a:r>
              <a:rPr lang="ru-RU" dirty="0"/>
              <a:t>Ваш </a:t>
            </a:r>
            <a:r>
              <a:rPr lang="ru-RU" dirty="0" err="1" smtClean="0"/>
              <a:t>Хаб</a:t>
            </a:r>
            <a:r>
              <a:rPr lang="ru-RU" dirty="0" smtClean="0"/>
              <a:t> появится </a:t>
            </a:r>
            <a:r>
              <a:rPr lang="ru-RU" dirty="0"/>
              <a:t>в списке внизу. Нажмите кнопку </a:t>
            </a:r>
            <a:r>
              <a:rPr lang="ru-RU" dirty="0" smtClean="0"/>
              <a:t>Подключить </a:t>
            </a:r>
            <a:r>
              <a:rPr lang="ru-RU" dirty="0"/>
              <a:t>на вашем </a:t>
            </a:r>
            <a:r>
              <a:rPr lang="ru-RU" dirty="0" err="1" smtClean="0"/>
              <a:t>Хабе</a:t>
            </a:r>
            <a:r>
              <a:rPr lang="ru-RU" dirty="0" smtClean="0"/>
              <a:t>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5462" y="1374409"/>
            <a:ext cx="325641" cy="312615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1571103" y="1374409"/>
            <a:ext cx="2545726" cy="2624546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930573" y="1687024"/>
            <a:ext cx="314889" cy="2333565"/>
          </a:xfrm>
          <a:prstGeom prst="line">
            <a:avLst/>
          </a:prstGeom>
          <a:ln>
            <a:solidFill>
              <a:srgbClr val="FFD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BC181B5-2EA1-4C01-B42F-745681F8FFEE}"/>
              </a:ext>
            </a:extLst>
          </p:cNvPr>
          <p:cNvSpPr/>
          <p:nvPr/>
        </p:nvSpPr>
        <p:spPr>
          <a:xfrm>
            <a:off x="2248159" y="5740955"/>
            <a:ext cx="551081" cy="486850"/>
          </a:xfrm>
          <a:prstGeom prst="rect">
            <a:avLst/>
          </a:prstGeom>
          <a:noFill/>
          <a:ln w="1905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D318FC27-407A-4F8C-85FE-2F82CAB1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16</a:t>
            </a:fld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6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3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Цели Урока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7"/>
            <a:ext cx="8831580" cy="2409220"/>
          </a:xfrm>
        </p:spPr>
        <p:txBody>
          <a:bodyPr/>
          <a:lstStyle/>
          <a:p>
            <a:r>
              <a:rPr lang="ru-RU" dirty="0" smtClean="0"/>
              <a:t>Узнаем, </a:t>
            </a:r>
            <a:r>
              <a:rPr lang="ru-RU" dirty="0"/>
              <a:t>как </a:t>
            </a:r>
            <a:r>
              <a:rPr lang="ru-RU" dirty="0" smtClean="0"/>
              <a:t>работает </a:t>
            </a:r>
            <a:r>
              <a:rPr lang="ru-RU" dirty="0" err="1"/>
              <a:t>Х</a:t>
            </a:r>
            <a:r>
              <a:rPr lang="ru-RU" dirty="0" err="1" smtClean="0"/>
              <a:t>аб</a:t>
            </a:r>
            <a:r>
              <a:rPr lang="ru-RU" dirty="0" smtClean="0"/>
              <a:t> </a:t>
            </a:r>
            <a:r>
              <a:rPr lang="ru-RU" dirty="0"/>
              <a:t>SPIKE </a:t>
            </a:r>
            <a:r>
              <a:rPr lang="ru-RU" dirty="0" err="1" smtClean="0"/>
              <a:t>Prime</a:t>
            </a:r>
            <a:r>
              <a:rPr lang="ru-RU" dirty="0" smtClean="0"/>
              <a:t>.</a:t>
            </a:r>
          </a:p>
          <a:p>
            <a:r>
              <a:rPr lang="ru-RU" dirty="0" smtClean="0"/>
              <a:t>Узнаем </a:t>
            </a:r>
            <a:r>
              <a:rPr lang="ru-RU" dirty="0"/>
              <a:t>об основных компонентах программного обеспечения SPIKE </a:t>
            </a:r>
            <a:r>
              <a:rPr lang="ru-RU" dirty="0" err="1" smtClean="0"/>
              <a:t>Prime</a:t>
            </a:r>
            <a:r>
              <a:rPr lang="ru-RU" dirty="0" smtClean="0"/>
              <a:t>.</a:t>
            </a:r>
          </a:p>
          <a:p>
            <a:r>
              <a:rPr lang="ru-RU" dirty="0" smtClean="0"/>
              <a:t>Узнаем, </a:t>
            </a:r>
            <a:r>
              <a:rPr lang="ru-RU" dirty="0"/>
              <a:t>как подключить </a:t>
            </a:r>
            <a:r>
              <a:rPr lang="ru-RU" dirty="0" err="1"/>
              <a:t>Х</a:t>
            </a:r>
            <a:r>
              <a:rPr lang="ru-RU" dirty="0" err="1" smtClean="0"/>
              <a:t>аб</a:t>
            </a:r>
            <a:r>
              <a:rPr lang="ru-RU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close up of a box&#10;&#10;Description automatically generated">
            <a:extLst>
              <a:ext uri="{FF2B5EF4-FFF2-40B4-BE49-F238E27FC236}">
                <a16:creationId xmlns="" xmlns:a16="http://schemas.microsoft.com/office/drawing/2014/main" id="{FEE34A32-27D6-4080-BD6B-C5454C87D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9" r="12411"/>
          <a:stretch/>
        </p:blipFill>
        <p:spPr>
          <a:xfrm>
            <a:off x="2679678" y="1972234"/>
            <a:ext cx="4401879" cy="43491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D64AAE4-28AB-4B08-8A92-91AD24C92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white, sitting, phone&#10;&#10;Description automatically generated">
            <a:extLst>
              <a:ext uri="{FF2B5EF4-FFF2-40B4-BE49-F238E27FC236}">
                <a16:creationId xmlns="" xmlns:a16="http://schemas.microsoft.com/office/drawing/2014/main" id="{6F4A1649-7C80-4B1E-9F27-D081E3EAD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5" r="30665" b="7070"/>
          <a:stretch/>
        </p:blipFill>
        <p:spPr>
          <a:xfrm>
            <a:off x="5127416" y="1045681"/>
            <a:ext cx="3194760" cy="4962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Кнопки </a:t>
            </a:r>
            <a:r>
              <a:rPr lang="ru-RU" b="1" dirty="0" smtClean="0"/>
              <a:t>УПРАВЛЕНИЯ ХАБОМ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616937" cy="50826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Переводит </a:t>
            </a:r>
            <a:r>
              <a:rPr lang="ru-RU" dirty="0" err="1" smtClean="0"/>
              <a:t>Хаб</a:t>
            </a:r>
            <a:r>
              <a:rPr lang="ru-RU" dirty="0" smtClean="0"/>
              <a:t> в </a:t>
            </a:r>
            <a:r>
              <a:rPr lang="ru-RU" dirty="0"/>
              <a:t>режим сопряжения </a:t>
            </a:r>
            <a:r>
              <a:rPr lang="ru-RU" dirty="0" err="1" smtClean="0"/>
              <a:t>Bluetooth</a:t>
            </a:r>
            <a:r>
              <a:rPr lang="ru-RU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Левая кнопка для </a:t>
            </a:r>
            <a:r>
              <a:rPr lang="ru-RU" dirty="0" smtClean="0">
                <a:solidFill>
                  <a:schemeClr val="tx1"/>
                </a:solidFill>
              </a:rPr>
              <a:t>выбора программы из списка в </a:t>
            </a:r>
            <a:r>
              <a:rPr lang="ru-RU" dirty="0" err="1" smtClean="0">
                <a:solidFill>
                  <a:schemeClr val="tx1"/>
                </a:solidFill>
              </a:rPr>
              <a:t>Хабе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Включает </a:t>
            </a:r>
            <a:r>
              <a:rPr lang="ru-RU" dirty="0" err="1" smtClean="0"/>
              <a:t>Хаб</a:t>
            </a:r>
            <a:r>
              <a:rPr lang="en-US" dirty="0" smtClean="0"/>
              <a:t>. </a:t>
            </a:r>
            <a:r>
              <a:rPr lang="ru-RU" dirty="0" smtClean="0"/>
              <a:t>Запускает выбранную программу. Удерживайте нажатой </a:t>
            </a:r>
            <a:r>
              <a:rPr lang="ru-RU" dirty="0" smtClean="0">
                <a:solidFill>
                  <a:schemeClr val="tx1"/>
                </a:solidFill>
              </a:rPr>
              <a:t>кнопку в течение 5 секунд, чтобы выключить питание. </a:t>
            </a:r>
            <a:endParaRPr lang="en-US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Правая кнопка </a:t>
            </a:r>
            <a:r>
              <a:rPr lang="ru-RU" dirty="0">
                <a:solidFill>
                  <a:schemeClr val="tx1"/>
                </a:solidFill>
              </a:rPr>
              <a:t>для выбора программы из списка в </a:t>
            </a:r>
            <a:r>
              <a:rPr lang="ru-RU" dirty="0" err="1">
                <a:solidFill>
                  <a:schemeClr val="tx1"/>
                </a:solidFill>
              </a:rPr>
              <a:t>Хабе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26DC838-9671-4D0F-945E-321D53EE2879}"/>
              </a:ext>
            </a:extLst>
          </p:cNvPr>
          <p:cNvSpPr txBox="1"/>
          <p:nvPr/>
        </p:nvSpPr>
        <p:spPr>
          <a:xfrm>
            <a:off x="6889326" y="17461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658FD10-DB25-4271-97FA-40A889486316}"/>
              </a:ext>
            </a:extLst>
          </p:cNvPr>
          <p:cNvSpPr txBox="1"/>
          <p:nvPr/>
        </p:nvSpPr>
        <p:spPr>
          <a:xfrm>
            <a:off x="5681047" y="4496798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AEABBBE-776C-4E98-9713-10DC2F32E575}"/>
              </a:ext>
            </a:extLst>
          </p:cNvPr>
          <p:cNvSpPr txBox="1"/>
          <p:nvPr/>
        </p:nvSpPr>
        <p:spPr>
          <a:xfrm>
            <a:off x="6508997" y="4288889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5E9B965-DB0F-4CBC-916E-DC22CA9F9F73}"/>
              </a:ext>
            </a:extLst>
          </p:cNvPr>
          <p:cNvSpPr txBox="1"/>
          <p:nvPr/>
        </p:nvSpPr>
        <p:spPr>
          <a:xfrm>
            <a:off x="7300806" y="4561330"/>
            <a:ext cx="2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0A3A62AB-539C-487E-B402-67368E04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2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lated image">
            <a:extLst>
              <a:ext uri="{FF2B5EF4-FFF2-40B4-BE49-F238E27FC236}">
                <a16:creationId xmlns="" xmlns:a16="http://schemas.microsoft.com/office/drawing/2014/main" id="{0488D779-0750-4293-A78A-D4176F3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22" y="1195092"/>
            <a:ext cx="4187389" cy="50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ДИСПЛЕЙ ХАБА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4534534" cy="5082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Светодиодный матричный дисплей 5х5, </a:t>
            </a:r>
            <a:r>
              <a:rPr lang="ru-RU" dirty="0" smtClean="0"/>
              <a:t>может </a:t>
            </a:r>
            <a:r>
              <a:rPr lang="ru-RU" dirty="0"/>
              <a:t>быть </a:t>
            </a:r>
            <a:r>
              <a:rPr lang="ru-RU" dirty="0" smtClean="0"/>
              <a:t>использован </a:t>
            </a:r>
            <a:r>
              <a:rPr lang="ru-RU" dirty="0"/>
              <a:t>для </a:t>
            </a:r>
            <a:r>
              <a:rPr lang="ru-RU" dirty="0" smtClean="0"/>
              <a:t>вывода изображений или выбора программы.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Изображение на </a:t>
            </a:r>
            <a:r>
              <a:rPr lang="ru-RU" dirty="0"/>
              <a:t>экране </a:t>
            </a:r>
            <a:r>
              <a:rPr lang="ru-RU" dirty="0" smtClean="0"/>
              <a:t>можно изменять с помощью программных блоков.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Используйте стрелки и центральную кнопку для навигации / запуска </a:t>
            </a:r>
            <a:r>
              <a:rPr lang="ru-RU" dirty="0" smtClean="0"/>
              <a:t>программ.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Вы можете </a:t>
            </a:r>
            <a:r>
              <a:rPr lang="ru-RU" dirty="0" smtClean="0"/>
              <a:t>хранить максимум </a:t>
            </a:r>
            <a:r>
              <a:rPr lang="ru-RU" dirty="0"/>
              <a:t>20 </a:t>
            </a:r>
            <a:r>
              <a:rPr lang="ru-RU" dirty="0" smtClean="0"/>
              <a:t>программ.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5A57F71-F991-434F-AE0B-B89C1325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7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8C1777-BCE1-486D-B560-B0FD7C44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Порты, </a:t>
            </a:r>
            <a:r>
              <a:rPr lang="ru-RU" b="1" dirty="0" smtClean="0"/>
              <a:t>моторы и </a:t>
            </a:r>
            <a:r>
              <a:rPr lang="ru-RU" b="1" dirty="0"/>
              <a:t>датчики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6C6FA2-631E-48F9-A6EB-1F02ED6D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" y="1242167"/>
            <a:ext cx="8675597" cy="21575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 smtClean="0"/>
              <a:t>Хаб</a:t>
            </a:r>
            <a:r>
              <a:rPr lang="ru-RU" dirty="0" smtClean="0"/>
              <a:t> имеет </a:t>
            </a:r>
            <a:r>
              <a:rPr lang="ru-RU" dirty="0"/>
              <a:t>6 встроенных </a:t>
            </a:r>
            <a:r>
              <a:rPr lang="ru-RU" dirty="0" smtClean="0"/>
              <a:t>портов </a:t>
            </a:r>
            <a:r>
              <a:rPr lang="en-US" dirty="0" smtClean="0"/>
              <a:t>(A-F)</a:t>
            </a:r>
            <a:r>
              <a:rPr lang="ru-RU" dirty="0" smtClean="0"/>
              <a:t>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Любой порт может быть использован для любого </a:t>
            </a:r>
            <a:r>
              <a:rPr lang="ru-RU" dirty="0" smtClean="0"/>
              <a:t>мотора или датчика (автоматическое определение).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Базовый набор SPIKE PRIME поставляется с </a:t>
            </a:r>
            <a:r>
              <a:rPr lang="en-US" dirty="0" smtClean="0"/>
              <a:t>1 </a:t>
            </a:r>
            <a:r>
              <a:rPr lang="ru-RU" dirty="0" smtClean="0"/>
              <a:t>Большой Мотор и </a:t>
            </a:r>
            <a:r>
              <a:rPr lang="en-US" dirty="0" smtClean="0"/>
              <a:t>2 </a:t>
            </a:r>
            <a:r>
              <a:rPr lang="ru-RU" dirty="0" smtClean="0"/>
              <a:t>Средних Мотора</a:t>
            </a:r>
            <a:r>
              <a:rPr lang="en-US" dirty="0" smtClean="0"/>
              <a:t>, </a:t>
            </a:r>
            <a:r>
              <a:rPr lang="en-US" dirty="0"/>
              <a:t>1 </a:t>
            </a:r>
            <a:r>
              <a:rPr lang="ru-RU" dirty="0" smtClean="0"/>
              <a:t>Датчик Силы</a:t>
            </a:r>
            <a:r>
              <a:rPr lang="en-US" dirty="0" smtClean="0"/>
              <a:t>, </a:t>
            </a:r>
            <a:r>
              <a:rPr lang="en-US" dirty="0"/>
              <a:t>1 </a:t>
            </a:r>
            <a:r>
              <a:rPr lang="ru-RU" dirty="0" smtClean="0"/>
              <a:t>Датчик Расстояния</a:t>
            </a:r>
            <a:r>
              <a:rPr lang="en-US" dirty="0" smtClean="0"/>
              <a:t>, </a:t>
            </a:r>
            <a:r>
              <a:rPr lang="en-US" dirty="0"/>
              <a:t>1 </a:t>
            </a:r>
            <a:r>
              <a:rPr lang="ru-RU" dirty="0" smtClean="0"/>
              <a:t>Датчик Цвета</a:t>
            </a:r>
            <a:r>
              <a:rPr lang="ru-RU" dirty="0"/>
              <a:t> </a:t>
            </a:r>
            <a:r>
              <a:rPr lang="ru-RU" dirty="0" smtClean="0"/>
              <a:t>и встроенный </a:t>
            </a:r>
            <a:br>
              <a:rPr lang="ru-RU" dirty="0" smtClean="0"/>
            </a:br>
            <a:r>
              <a:rPr lang="ru-RU" dirty="0" smtClean="0"/>
              <a:t>6-осевой </a:t>
            </a:r>
            <a:r>
              <a:rPr lang="ru-RU" dirty="0"/>
              <a:t>гироскопический </a:t>
            </a:r>
            <a:r>
              <a:rPr lang="ru-RU" dirty="0" smtClean="0"/>
              <a:t>датчик.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11" descr="A wedding cake&#10;&#10;Description automatically generated">
            <a:extLst>
              <a:ext uri="{FF2B5EF4-FFF2-40B4-BE49-F238E27FC236}">
                <a16:creationId xmlns="" xmlns:a16="http://schemas.microsoft.com/office/drawing/2014/main" id="{5DAF6454-B865-4E4A-A449-76D9C219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8" y="2699340"/>
            <a:ext cx="5547360" cy="4160520"/>
          </a:xfrm>
          <a:prstGeom prst="rect">
            <a:avLst/>
          </a:prstGeom>
        </p:spPr>
      </p:pic>
      <p:pic>
        <p:nvPicPr>
          <p:cNvPr id="14" name="Picture 13" descr="A picture containing table, white, sitting, phone&#10;&#10;Description automatically generated">
            <a:extLst>
              <a:ext uri="{FF2B5EF4-FFF2-40B4-BE49-F238E27FC236}">
                <a16:creationId xmlns="" xmlns:a16="http://schemas.microsoft.com/office/drawing/2014/main" id="{C96DC630-2992-4C16-A21F-6ACBAD4F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5" r="30665" b="7070"/>
          <a:stretch/>
        </p:blipFill>
        <p:spPr>
          <a:xfrm>
            <a:off x="6199148" y="2928133"/>
            <a:ext cx="2167612" cy="336703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48256EEB-9930-4CE6-9F2C-0F8B5F9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начало работы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035309F-C679-4AAA-B806-21511FD6B489}"/>
              </a:ext>
            </a:extLst>
          </p:cNvPr>
          <p:cNvSpPr txBox="1"/>
          <p:nvPr/>
        </p:nvSpPr>
        <p:spPr>
          <a:xfrm>
            <a:off x="746760" y="4540238"/>
            <a:ext cx="7292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Следуйте инструкциям на экране, а затем нажмите кнопку </a:t>
            </a:r>
            <a:r>
              <a:rPr lang="ru-RU" dirty="0" smtClean="0"/>
              <a:t>«Начать», </a:t>
            </a:r>
            <a:r>
              <a:rPr lang="ru-RU" dirty="0"/>
              <a:t>чтобы получить доступ к среде </a:t>
            </a:r>
            <a:r>
              <a:rPr lang="ru-RU" dirty="0" smtClean="0"/>
              <a:t>программирования.</a:t>
            </a:r>
            <a:endParaRPr lang="en-US" dirty="0"/>
          </a:p>
        </p:txBody>
      </p:sp>
      <p:sp>
        <p:nvSpPr>
          <p:cNvPr id="8" name="Right Arrow 9">
            <a:extLst>
              <a:ext uri="{FF2B5EF4-FFF2-40B4-BE49-F238E27FC236}">
                <a16:creationId xmlns="" xmlns:a16="http://schemas.microsoft.com/office/drawing/2014/main" id="{1382DE09-E332-46AA-A2F8-D3D3DEBE21C0}"/>
              </a:ext>
            </a:extLst>
          </p:cNvPr>
          <p:cNvSpPr/>
          <p:nvPr/>
        </p:nvSpPr>
        <p:spPr>
          <a:xfrm>
            <a:off x="4182573" y="2652202"/>
            <a:ext cx="416821" cy="7880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8BCB8BCE-9AB8-4DC3-AE6C-6F7ABC1D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42" y="1854040"/>
            <a:ext cx="2996108" cy="2387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F85D965-5060-48CF-9430-3CB20D5EA78B}"/>
              </a:ext>
            </a:extLst>
          </p:cNvPr>
          <p:cNvSpPr/>
          <p:nvPr/>
        </p:nvSpPr>
        <p:spPr>
          <a:xfrm>
            <a:off x="3411750" y="2813458"/>
            <a:ext cx="377743" cy="403795"/>
          </a:xfrm>
          <a:prstGeom prst="rect">
            <a:avLst/>
          </a:prstGeom>
          <a:noFill/>
          <a:ln w="3810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37" y="1854040"/>
            <a:ext cx="3278660" cy="23872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9D7784D-EAFD-430E-BC76-6BE5657874D7}"/>
              </a:ext>
            </a:extLst>
          </p:cNvPr>
          <p:cNvSpPr/>
          <p:nvPr/>
        </p:nvSpPr>
        <p:spPr>
          <a:xfrm>
            <a:off x="7156040" y="3699979"/>
            <a:ext cx="941755" cy="403795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3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69E3C6-D37F-47FF-AA5E-032BB19E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ГЛАВНОЕ МЕНЮ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B1F25F4-6DB3-4BFE-A46B-134EC186DEBA}"/>
              </a:ext>
            </a:extLst>
          </p:cNvPr>
          <p:cNvSpPr txBox="1"/>
          <p:nvPr/>
        </p:nvSpPr>
        <p:spPr>
          <a:xfrm>
            <a:off x="241005" y="4357883"/>
            <a:ext cx="1018837" cy="646331"/>
          </a:xfrm>
          <a:prstGeom prst="rect">
            <a:avLst/>
          </a:prstGeom>
          <a:solidFill>
            <a:srgbClr val="FFD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Создать Новый Проект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47848FE-BC61-4EAB-A5B3-01403DFE5404}"/>
              </a:ext>
            </a:extLst>
          </p:cNvPr>
          <p:cNvSpPr txBox="1"/>
          <p:nvPr/>
        </p:nvSpPr>
        <p:spPr>
          <a:xfrm>
            <a:off x="7062195" y="2389782"/>
            <a:ext cx="1432262" cy="646331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Открыть Сохраненный Проект</a:t>
            </a:r>
            <a:endParaRPr 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F9CC096-F86C-4EA9-B860-1C4C4A1E5F60}"/>
              </a:ext>
            </a:extLst>
          </p:cNvPr>
          <p:cNvSpPr txBox="1"/>
          <p:nvPr/>
        </p:nvSpPr>
        <p:spPr>
          <a:xfrm>
            <a:off x="2523701" y="1419271"/>
            <a:ext cx="1708197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Учебно-методические Материалы</a:t>
            </a:r>
            <a:endParaRPr 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D35C18-D8A4-4B81-ACF3-0495D9906B03}"/>
              </a:ext>
            </a:extLst>
          </p:cNvPr>
          <p:cNvSpPr txBox="1"/>
          <p:nvPr/>
        </p:nvSpPr>
        <p:spPr>
          <a:xfrm>
            <a:off x="4351792" y="1427822"/>
            <a:ext cx="1084996" cy="461665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/>
              <a:t>Инструкции по Сборке</a:t>
            </a:r>
            <a:endParaRPr lang="en-US" sz="1200" b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008AAAE2-119C-42A1-BF92-AB9F6F1A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68" y="2323440"/>
            <a:ext cx="4788747" cy="373888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D5AF1472-35E6-4E7F-BF83-7E7EC1D9EBFE}"/>
              </a:ext>
            </a:extLst>
          </p:cNvPr>
          <p:cNvCxnSpPr>
            <a:cxnSpLocks/>
          </p:cNvCxnSpPr>
          <p:nvPr/>
        </p:nvCxnSpPr>
        <p:spPr>
          <a:xfrm flipH="1">
            <a:off x="5436788" y="2527548"/>
            <a:ext cx="162540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DB0EB773-627F-4673-8782-2FFFB6A0E219}"/>
              </a:ext>
            </a:extLst>
          </p:cNvPr>
          <p:cNvCxnSpPr>
            <a:cxnSpLocks/>
          </p:cNvCxnSpPr>
          <p:nvPr/>
        </p:nvCxnSpPr>
        <p:spPr>
          <a:xfrm>
            <a:off x="4486820" y="1887124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0B21A8DB-C374-4F43-B599-757040688CC2}"/>
              </a:ext>
            </a:extLst>
          </p:cNvPr>
          <p:cNvCxnSpPr>
            <a:cxnSpLocks/>
          </p:cNvCxnSpPr>
          <p:nvPr/>
        </p:nvCxnSpPr>
        <p:spPr>
          <a:xfrm>
            <a:off x="4000512" y="1880936"/>
            <a:ext cx="0" cy="5857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2D308A13-E063-426B-9CCB-CD2E8A81B6BB}"/>
              </a:ext>
            </a:extLst>
          </p:cNvPr>
          <p:cNvCxnSpPr>
            <a:cxnSpLocks/>
          </p:cNvCxnSpPr>
          <p:nvPr/>
        </p:nvCxnSpPr>
        <p:spPr>
          <a:xfrm flipV="1">
            <a:off x="1259842" y="4595194"/>
            <a:ext cx="29125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8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8408" y="6315810"/>
            <a:ext cx="6593745" cy="365125"/>
          </a:xfrm>
        </p:spPr>
        <p:txBody>
          <a:bodyPr/>
          <a:lstStyle/>
          <a:p>
            <a:r>
              <a:rPr lang="en-US" sz="900" dirty="0"/>
              <a:t>Copyright © 2020 SPIKE Prime Lessons (primelessons.org) </a:t>
            </a:r>
            <a:r>
              <a:rPr lang="en-US" sz="900" dirty="0" smtClean="0"/>
              <a:t>CC-BY-NC-SA.</a:t>
            </a:r>
            <a:r>
              <a:rPr lang="ru-RU" sz="900" dirty="0"/>
              <a:t> Переведено и адаптировано </a:t>
            </a:r>
            <a:r>
              <a:rPr lang="en-US" sz="900" dirty="0"/>
              <a:t>@vladik.bo</a:t>
            </a:r>
            <a:r>
              <a:rPr lang="ru-RU" sz="900" dirty="0"/>
              <a:t>  </a:t>
            </a:r>
            <a:endParaRPr lang="en-US" sz="900" dirty="0"/>
          </a:p>
          <a:p>
            <a:endParaRPr lang="en-US" sz="900" dirty="0"/>
          </a:p>
          <a:p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/>
          <a:lstStyle/>
          <a:p>
            <a:r>
              <a:rPr lang="ru-RU" b="1" dirty="0"/>
              <a:t>Доступ к меню Справка</a:t>
            </a:r>
            <a:endParaRPr lang="en-US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FD558663-AD63-4EE8-B4FC-D21C980C7975}"/>
              </a:ext>
            </a:extLst>
          </p:cNvPr>
          <p:cNvSpPr txBox="1">
            <a:spLocks/>
          </p:cNvSpPr>
          <p:nvPr/>
        </p:nvSpPr>
        <p:spPr>
          <a:xfrm>
            <a:off x="155088" y="1140007"/>
            <a:ext cx="8851752" cy="98793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ru-RU" dirty="0"/>
              <a:t>Щелкните значок Настройки на главном </a:t>
            </a:r>
            <a:r>
              <a:rPr lang="ru-RU" dirty="0" smtClean="0"/>
              <a:t>экране.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Перейдите к </a:t>
            </a:r>
            <a:r>
              <a:rPr lang="ru-RU" dirty="0" smtClean="0"/>
              <a:t>Справке </a:t>
            </a:r>
            <a:r>
              <a:rPr lang="ru-RU" dirty="0"/>
              <a:t>в левой </a:t>
            </a:r>
            <a:r>
              <a:rPr lang="ru-RU" dirty="0" smtClean="0"/>
              <a:t>колонке.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F2C94414-E602-4C2B-8F20-18A7FCDF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4" y="2533015"/>
            <a:ext cx="3255725" cy="26113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2484" y="2533202"/>
            <a:ext cx="320692" cy="291269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41" y="2544926"/>
            <a:ext cx="3287475" cy="26142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32741" y="3705406"/>
            <a:ext cx="748277" cy="1117830"/>
          </a:xfrm>
          <a:prstGeom prst="rect">
            <a:avLst/>
          </a:prstGeom>
          <a:noFill/>
          <a:ln w="57150" cmpd="sng">
            <a:solidFill>
              <a:srgbClr val="FFD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0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8349D1-D8CE-4104-8CD2-A3E38BA3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ДОБАВЛЕНИЕ УЧЕБНЫХ ПРОГРАММ - </a:t>
            </a:r>
            <a:r>
              <a:rPr lang="ru-RU" b="1" dirty="0" err="1" smtClean="0"/>
              <a:t>КуРСЫ</a:t>
            </a:r>
            <a:endParaRPr lang="en-US" b="1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="" xmlns:a16="http://schemas.microsoft.com/office/drawing/2014/main" id="{4BAC5777-B605-4515-B3BC-5D1C170E3356}"/>
              </a:ext>
            </a:extLst>
          </p:cNvPr>
          <p:cNvSpPr txBox="1">
            <a:spLocks/>
          </p:cNvSpPr>
          <p:nvPr/>
        </p:nvSpPr>
        <p:spPr>
          <a:xfrm>
            <a:off x="175260" y="1234758"/>
            <a:ext cx="8809247" cy="1691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Планы уроков можно найти в разделе </a:t>
            </a:r>
            <a:r>
              <a:rPr lang="ru-RU" dirty="0" smtClean="0"/>
              <a:t>Курсы в Главном меню</a:t>
            </a:r>
            <a:r>
              <a:rPr lang="en-US" dirty="0" smtClean="0"/>
              <a:t>. </a:t>
            </a:r>
            <a:endParaRPr lang="en-US" dirty="0"/>
          </a:p>
          <a:p>
            <a:r>
              <a:rPr lang="ru-RU" dirty="0" smtClean="0"/>
              <a:t>Выберете какой Курс вы </a:t>
            </a:r>
            <a:r>
              <a:rPr lang="ru-RU" dirty="0"/>
              <a:t>хотите добавить и нажмите </a:t>
            </a:r>
            <a:r>
              <a:rPr lang="ru-RU" dirty="0" smtClean="0"/>
              <a:t>Загрузить.</a:t>
            </a:r>
          </a:p>
          <a:p>
            <a:r>
              <a:rPr lang="ru-RU" dirty="0"/>
              <a:t>Первый учебный план LEGO </a:t>
            </a:r>
            <a:r>
              <a:rPr lang="ru-RU" dirty="0" err="1"/>
              <a:t>League</a:t>
            </a:r>
            <a:r>
              <a:rPr lang="ru-RU" dirty="0"/>
              <a:t> называется </a:t>
            </a:r>
            <a:r>
              <a:rPr lang="ru-RU" dirty="0" smtClean="0"/>
              <a:t>«К соревнованиям готовы!»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D685C14F-E41E-41AE-B56D-77FC7917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2643031"/>
            <a:ext cx="4184579" cy="334204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0237" y="2643032"/>
            <a:ext cx="4255809" cy="3343558"/>
          </a:xfrm>
          <a:prstGeom prst="rect">
            <a:avLst/>
          </a:prstGeom>
          <a:ln w="25400">
            <a:solidFill>
              <a:srgbClr val="FFD500"/>
            </a:solidFill>
          </a:ln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8409" y="6321349"/>
            <a:ext cx="6171714" cy="365125"/>
          </a:xfrm>
        </p:spPr>
        <p:txBody>
          <a:bodyPr/>
          <a:lstStyle/>
          <a:p>
            <a:r>
              <a:rPr lang="en-US" dirty="0"/>
              <a:t>Copyright © 2020 SPIKE Prime Lessons (primelessons.org) </a:t>
            </a:r>
            <a:r>
              <a:rPr lang="en-US" dirty="0" smtClean="0"/>
              <a:t>CC-BY-NC-SA.</a:t>
            </a:r>
            <a:r>
              <a:rPr lang="ru-RU" dirty="0"/>
              <a:t> Переведено и адаптировано </a:t>
            </a:r>
            <a:r>
              <a:rPr lang="en-US" dirty="0"/>
              <a:t>@vladik.bo</a:t>
            </a:r>
            <a:r>
              <a:rPr lang="ru-RU" dirty="0"/>
              <a:t>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12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</TotalTime>
  <Words>1005</Words>
  <Application>Microsoft Office PowerPoint</Application>
  <PresentationFormat>Экран (4:3)</PresentationFormat>
  <Paragraphs>132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Calibri</vt:lpstr>
      <vt:lpstr>Corbel</vt:lpstr>
      <vt:lpstr>Gill Sans MT</vt:lpstr>
      <vt:lpstr>Helvetica Neue</vt:lpstr>
      <vt:lpstr>Mangal</vt:lpstr>
      <vt:lpstr>Wingdings 2</vt:lpstr>
      <vt:lpstr>Dividend</vt:lpstr>
      <vt:lpstr>ХАБ и программное обеспечение</vt:lpstr>
      <vt:lpstr>Цели Урока</vt:lpstr>
      <vt:lpstr>Кнопки УПРАВЛЕНИЯ ХАБОМ</vt:lpstr>
      <vt:lpstr>ДИСПЛЕЙ ХАБА</vt:lpstr>
      <vt:lpstr>Порты, моторы и датчики</vt:lpstr>
      <vt:lpstr>начало работы</vt:lpstr>
      <vt:lpstr>ГЛАВНОЕ МЕНЮ</vt:lpstr>
      <vt:lpstr>Доступ к меню Справка</vt:lpstr>
      <vt:lpstr>ДОБАВЛЕНИЕ УЧЕБНЫХ ПРОГРАММ - КуРСЫ</vt:lpstr>
      <vt:lpstr>Основы Программирования</vt:lpstr>
      <vt:lpstr>РАСШИРЕНИЯ: ДОБАВЛЕНИЕ ДОПОЛНИТЕЛЬНЫХ БЛОКОВ</vt:lpstr>
      <vt:lpstr>ОБЛАСТЬ ПРОГРАММИРОВАНИЯ</vt:lpstr>
      <vt:lpstr>ОБЗОР БЛОКОВ</vt:lpstr>
      <vt:lpstr>ИНфоРМАЦИОНАЯ ПАНЕЛЬ ХАБА</vt:lpstr>
      <vt:lpstr>Режим загрузки и потоковой передачи</vt:lpstr>
      <vt:lpstr>ПОДКЛЮЧЕНИЕ К ХАБУ</vt:lpstr>
      <vt:lpstr>CREDITS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 PROGRAMMING LESSON</dc:title>
  <dc:creator>Srinivasan Seshan</dc:creator>
  <cp:lastModifiedBy>Виктор</cp:lastModifiedBy>
  <cp:revision>153</cp:revision>
  <dcterms:created xsi:type="dcterms:W3CDTF">2016-07-04T02:35:12Z</dcterms:created>
  <dcterms:modified xsi:type="dcterms:W3CDTF">2020-06-06T16:40:49Z</dcterms:modified>
</cp:coreProperties>
</file>